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7" r:id="rId1"/>
    <p:sldMasterId id="2147483678" r:id="rId2"/>
  </p:sldMasterIdLst>
  <p:notesMasterIdLst>
    <p:notesMasterId r:id="rId15"/>
  </p:notesMasterIdLst>
  <p:sldIdLst>
    <p:sldId id="256" r:id="rId3"/>
    <p:sldId id="279" r:id="rId4"/>
    <p:sldId id="280" r:id="rId5"/>
    <p:sldId id="284" r:id="rId6"/>
    <p:sldId id="274" r:id="rId7"/>
    <p:sldId id="286" r:id="rId8"/>
    <p:sldId id="288" r:id="rId9"/>
    <p:sldId id="278" r:id="rId10"/>
    <p:sldId id="287" r:id="rId11"/>
    <p:sldId id="281" r:id="rId12"/>
    <p:sldId id="282" r:id="rId13"/>
    <p:sldId id="28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默认节" id="{330C9C4E-1DE9-F94C-A311-6ED7EB097FA9}">
          <p14:sldIdLst>
            <p14:sldId id="256"/>
          </p14:sldIdLst>
        </p14:section>
        <p14:section name="无标题节" id="{C5573B0D-9043-5D46-98DB-1183CDBA044F}">
          <p14:sldIdLst>
            <p14:sldId id="279"/>
            <p14:sldId id="280"/>
            <p14:sldId id="284"/>
            <p14:sldId id="274"/>
            <p14:sldId id="286"/>
            <p14:sldId id="288"/>
            <p14:sldId id="278"/>
            <p14:sldId id="287"/>
            <p14:sldId id="281"/>
            <p14:sldId id="282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C50E9E-49D6-4E60-987C-71CF2C9DE186}">
  <a:tblStyle styleId="{88C50E9E-49D6-4E60-987C-71CF2C9DE1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/>
    <p:restoredTop sz="94671"/>
  </p:normalViewPr>
  <p:slideViewPr>
    <p:cSldViewPr snapToGrid="0">
      <p:cViewPr varScale="1">
        <p:scale>
          <a:sx n="77" d="100"/>
          <a:sy n="77" d="100"/>
        </p:scale>
        <p:origin x="96" y="7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68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868417ceb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868417ceb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00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8047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72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0886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175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255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0344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rgbClr val="220337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20337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2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8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3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4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116" name="Google Shape;116;p21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4" name="Google Shape;124;p22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sz="1800" b="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pic>
        <p:nvPicPr>
          <p:cNvPr id="133" name="Google Shape;133;p24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2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">
  <p:cSld name="CUSTOM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">
  <p:cSld name="CUSTOM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1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2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3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4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2">
    <p:bg>
      <p:bgPr>
        <a:solidFill>
          <a:srgbClr val="220337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7" descr=" 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1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6" name="Google Shape;156;p27" descr="&quot;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rgbClr val="220337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1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3600" b="1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4" r:id="rId11"/>
    <p:sldLayoutId id="2147483675" r:id="rId12"/>
    <p:sldLayoutId id="214748367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jn313/HPML-Final-Projec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how-to-develop-a-generative-adversarial-network-for-a-cifar-10-small-object-photographs-from-scratch/" TargetMode="External"/><Relationship Id="rId2" Type="http://schemas.openxmlformats.org/officeDocument/2006/relationships/hyperlink" Target="https://github.com/kuangliu/pytorch-cifar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ajn313/Deep-Learning-Final-Project-Fall202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000" dirty="0"/>
              <a:t>Optimization of the novel TDCGAN architecture</a:t>
            </a:r>
            <a:endParaRPr sz="3000" dirty="0"/>
          </a:p>
        </p:txBody>
      </p:sp>
      <p:sp>
        <p:nvSpPr>
          <p:cNvPr id="177" name="Google Shape;177;p32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altLang="zh-CN" dirty="0"/>
              <a:t>Andre </a:t>
            </a:r>
            <a:r>
              <a:rPr lang="en-US" altLang="zh-CN" dirty="0" err="1"/>
              <a:t>Nakkab</a:t>
            </a:r>
            <a:r>
              <a:rPr lang="en" dirty="0"/>
              <a:t>, </a:t>
            </a:r>
            <a:r>
              <a:rPr lang="en" altLang="zh-CN" dirty="0" err="1"/>
              <a:t>Hao</a:t>
            </a:r>
            <a:r>
              <a:rPr lang="en" altLang="zh-CN" dirty="0"/>
              <a:t> Tian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Conclusion: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81798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/>
          </a:p>
          <a:p>
            <a:endParaRPr kumimoji="1" lang="en-US" altLang="zh-CN" dirty="0"/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6A4C108-5449-AE72-A7EC-88825097E18F}"/>
              </a:ext>
            </a:extLst>
          </p:cNvPr>
          <p:cNvSpPr txBox="1"/>
          <p:nvPr/>
        </p:nvSpPr>
        <p:spPr>
          <a:xfrm>
            <a:off x="311698" y="1419657"/>
            <a:ext cx="81684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Requires more training epochs than simpler Fashion MNIST dataset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Begins generating pixel maps which activate proper categorical label on </a:t>
            </a:r>
            <a:r>
              <a:rPr lang="en-US" altLang="zh-CN" dirty="0" err="1"/>
              <a:t>Targeter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Discriminator trains more quickly than Generator due to use of ResNet-18 architecture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More epochs likely necessary for GAN equilibrium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More resources needed to keep training times reasonable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22822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Github link: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200086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r>
              <a:rPr kumimoji="1" lang="en-US" altLang="zh-CN" dirty="0">
                <a:hlinkClick r:id="rId3"/>
              </a:rPr>
              <a:t>https://github.com/ajn313/HPML-Final-Project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16861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EAF77F60-4ECF-4DA5-39C9-05952624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References:</a:t>
            </a:r>
            <a:endParaRPr kumimoji="1" lang="zh-CN" altLang="en-US" sz="2400" dirty="0"/>
          </a:p>
        </p:txBody>
      </p:sp>
      <p:sp>
        <p:nvSpPr>
          <p:cNvPr id="8" name="文本框 24">
            <a:extLst>
              <a:ext uri="{FF2B5EF4-FFF2-40B4-BE49-F238E27FC236}">
                <a16:creationId xmlns:a16="http://schemas.microsoft.com/office/drawing/2014/main" id="{5D611C6A-379B-706E-6F81-46F468076DCC}"/>
              </a:ext>
            </a:extLst>
          </p:cNvPr>
          <p:cNvSpPr txBox="1"/>
          <p:nvPr/>
        </p:nvSpPr>
        <p:spPr>
          <a:xfrm>
            <a:off x="311698" y="1419657"/>
            <a:ext cx="79554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 err="1"/>
              <a:t>Kuang</a:t>
            </a:r>
            <a:r>
              <a:rPr lang="en-US" altLang="zh-CN" dirty="0"/>
              <a:t> Liu, </a:t>
            </a:r>
            <a:r>
              <a:rPr lang="en-US" altLang="zh-CN" dirty="0">
                <a:hlinkClick r:id="rId2"/>
              </a:rPr>
              <a:t>https://github.com/kuangliu/pytorch-cifar</a:t>
            </a: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Jason Brownlee, </a:t>
            </a:r>
            <a:r>
              <a:rPr lang="en-US" altLang="zh-CN" dirty="0">
                <a:hlinkClick r:id="rId3"/>
              </a:rPr>
              <a:t>https://machinelearningmastery.com/how-to-develop-a-generative-adversarial-network-for-a-cifar-10-small-object-photographs-from-scratch/</a:t>
            </a: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Andre Nakkab, </a:t>
            </a:r>
            <a:r>
              <a:rPr lang="en-US" altLang="zh-CN" dirty="0">
                <a:hlinkClick r:id="rId4"/>
              </a:rPr>
              <a:t>https://github.com/ajn313/Deep-Learning-Final-Project-Fall2021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8693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58047"/>
            <a:ext cx="72234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This architecture, which we will refer to as the </a:t>
            </a:r>
            <a:r>
              <a:rPr kumimoji="1" lang="en-US" altLang="zh-CN" b="1" dirty="0"/>
              <a:t>Targeted Generative Adversarial Network </a:t>
            </a:r>
            <a:r>
              <a:rPr kumimoji="1" lang="en-US" altLang="zh-CN" dirty="0"/>
              <a:t>(</a:t>
            </a:r>
            <a:r>
              <a:rPr kumimoji="1" lang="en-US" altLang="zh-CN" b="1" dirty="0"/>
              <a:t>TGAN</a:t>
            </a:r>
            <a:r>
              <a:rPr kumimoji="1" lang="en-US" altLang="zh-CN" dirty="0"/>
              <a:t>) utilizes a fully trained image recognition network as a sort of tertiary element in a generative adversarial network.</a:t>
            </a:r>
            <a:endParaRPr kumimoji="1" lang="zh-CN" altLang="en-US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0F736-1AB4-18F5-C849-28B646148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88" y="1923306"/>
            <a:ext cx="6106675" cy="237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99" y="1143000"/>
            <a:ext cx="3730617" cy="37400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65" y="1143000"/>
            <a:ext cx="3711439" cy="374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0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E6C8F40-40C0-A53C-B00E-3E59C963D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8" name="文本框 24">
            <a:extLst>
              <a:ext uri="{FF2B5EF4-FFF2-40B4-BE49-F238E27FC236}">
                <a16:creationId xmlns:a16="http://schemas.microsoft.com/office/drawing/2014/main" id="{D735A893-515F-AE78-86AF-62B1594123C2}"/>
              </a:ext>
            </a:extLst>
          </p:cNvPr>
          <p:cNvSpPr txBox="1"/>
          <p:nvPr/>
        </p:nvSpPr>
        <p:spPr>
          <a:xfrm>
            <a:off x="311698" y="1419657"/>
            <a:ext cx="79554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Switch dataset from </a:t>
            </a:r>
            <a:r>
              <a:rPr lang="en-US" altLang="zh-CN" dirty="0" err="1"/>
              <a:t>FashionMNIST</a:t>
            </a:r>
            <a:r>
              <a:rPr lang="en-US" altLang="zh-CN" dirty="0"/>
              <a:t> to CIFAR-10.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Implement a ResNet-18 module or similar to improve </a:t>
            </a:r>
            <a:r>
              <a:rPr lang="en-US" altLang="zh-CN" dirty="0" err="1"/>
              <a:t>Targeter</a:t>
            </a:r>
            <a:r>
              <a:rPr lang="en-US" altLang="zh-CN" dirty="0"/>
              <a:t> / Discriminator performance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Optimize performance, especially needed for more complex dataset</a:t>
            </a:r>
          </a:p>
        </p:txBody>
      </p:sp>
      <p:sp>
        <p:nvSpPr>
          <p:cNvPr id="9" name="文本框 9">
            <a:extLst>
              <a:ext uri="{FF2B5EF4-FFF2-40B4-BE49-F238E27FC236}">
                <a16:creationId xmlns:a16="http://schemas.microsoft.com/office/drawing/2014/main" id="{22FBECA1-6305-105A-989E-EF421C7F1DE5}"/>
              </a:ext>
            </a:extLst>
          </p:cNvPr>
          <p:cNvSpPr txBox="1"/>
          <p:nvPr/>
        </p:nvSpPr>
        <p:spPr>
          <a:xfrm>
            <a:off x="311699" y="1158047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Novel changes to the TDCGAN for this project</a:t>
            </a:r>
            <a:r>
              <a:rPr kumimoji="1" lang="en-US" altLang="zh-CN" dirty="0"/>
              <a:t>: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2556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58047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this project, we hope to optimize this </a:t>
            </a:r>
            <a:r>
              <a:rPr kumimoji="1" lang="en-US" altLang="zh-CN" dirty="0"/>
              <a:t>architecture utilizing a few primary optimizations: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  <p:sp>
        <p:nvSpPr>
          <p:cNvPr id="25" name="文本框 24"/>
          <p:cNvSpPr txBox="1"/>
          <p:nvPr/>
        </p:nvSpPr>
        <p:spPr>
          <a:xfrm>
            <a:off x="311698" y="1419657"/>
            <a:ext cx="81684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Use multiple GPUs to accelerate training time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Use multi-threading for improved data load times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Run on Nvidia RTX 8000 GPUs instead of the RTX 2080 TI from the original implementation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Greatly increase batch size while linearly scaling learning rate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Fine-tune hyperparameters for effective performance, even on complex data/images</a:t>
            </a:r>
          </a:p>
        </p:txBody>
      </p:sp>
    </p:spTree>
    <p:extLst>
      <p:ext uri="{BB962C8B-B14F-4D97-AF65-F5344CB8AC3E}">
        <p14:creationId xmlns:p14="http://schemas.microsoft.com/office/powerpoint/2010/main" val="185197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7E6C388-5877-CC98-274F-EE0EE539A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73" y="225917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FD07EC-7D5B-5CE8-4016-F74063063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036" y="865831"/>
            <a:ext cx="5170118" cy="387758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EF94314-FEEE-279B-BAD7-CAF60ECA653E}"/>
              </a:ext>
            </a:extLst>
          </p:cNvPr>
          <p:cNvSpPr txBox="1"/>
          <p:nvPr/>
        </p:nvSpPr>
        <p:spPr>
          <a:xfrm>
            <a:off x="474537" y="677941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GAN generated CIFAR-10 examples after 100 epochs: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60404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7E6C388-5877-CC98-274F-EE0EE539A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73" y="225917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F94314-FEEE-279B-BAD7-CAF60ECA653E}"/>
              </a:ext>
            </a:extLst>
          </p:cNvPr>
          <p:cNvSpPr txBox="1"/>
          <p:nvPr/>
        </p:nvSpPr>
        <p:spPr>
          <a:xfrm>
            <a:off x="474537" y="677941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GAN generated CIFAR-10 examples after 100 epochs: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F9F7A-03D8-41B1-3866-5FCEC6550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64" y="1818241"/>
            <a:ext cx="7515471" cy="124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51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340425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792449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Overall speed was found to have more than tripled after efficiency optimizations:</a:t>
            </a:r>
          </a:p>
          <a:p>
            <a:endParaRPr kumimoji="1" lang="en-US" altLang="zh-C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227781-11B6-8497-E666-48F598501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81599"/>
              </p:ext>
            </p:extLst>
          </p:nvPr>
        </p:nvGraphicFramePr>
        <p:xfrm>
          <a:off x="1223376" y="1244473"/>
          <a:ext cx="6096000" cy="3114040"/>
        </p:xfrm>
        <a:graphic>
          <a:graphicData uri="http://schemas.openxmlformats.org/drawingml/2006/table">
            <a:tbl>
              <a:tblPr firstRow="1" bandRow="1">
                <a:tableStyleId>{88C50E9E-49D6-4E60-987C-71CF2C9DE186}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6681227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4965406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651866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35034777"/>
                    </a:ext>
                  </a:extLst>
                </a:gridCol>
              </a:tblGrid>
              <a:tr h="287901">
                <a:tc>
                  <a:txBody>
                    <a:bodyPr/>
                    <a:lstStyle/>
                    <a:p>
                      <a:r>
                        <a:rPr lang="en-US" dirty="0"/>
                        <a:t>          Hardware</a:t>
                      </a:r>
                    </a:p>
                    <a:p>
                      <a:r>
                        <a:rPr lang="en-US" dirty="0"/>
                        <a:t>Time (sec)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RTX 2080 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RTX 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RTX 8000s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02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Data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607.84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69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561.53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718.22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793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1586.81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1395.12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466.24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25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GAN Data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625.26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625.58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335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723.19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885.96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29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568.83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3374.78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1979.76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196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GAN 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8472.17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8453.02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4387.42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61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3083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574685BC-AF47-5D8E-29C8-CEDACC83C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3286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62F184-5104-212D-EFB6-2A4F9C799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346" y="3356745"/>
            <a:ext cx="2670053" cy="5486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F035F8-E9B5-E0F2-5A40-7B08E53BA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346" y="1356291"/>
            <a:ext cx="2670053" cy="5486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8B3B2B-3077-CC5C-655B-64A9162CA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346" y="2689927"/>
            <a:ext cx="2670053" cy="5486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131A2D-60EB-7246-9C61-F8EDBA865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6346" y="2023109"/>
            <a:ext cx="2670053" cy="548641"/>
          </a:xfrm>
          <a:prstGeom prst="rect">
            <a:avLst/>
          </a:prstGeom>
        </p:spPr>
      </p:pic>
      <p:sp>
        <p:nvSpPr>
          <p:cNvPr id="16" name="文本框 9">
            <a:extLst>
              <a:ext uri="{FF2B5EF4-FFF2-40B4-BE49-F238E27FC236}">
                <a16:creationId xmlns:a16="http://schemas.microsoft.com/office/drawing/2014/main" id="{57B76F97-E48C-255A-DE5D-C3F0CF5BCC5A}"/>
              </a:ext>
            </a:extLst>
          </p:cNvPr>
          <p:cNvSpPr txBox="1"/>
          <p:nvPr/>
        </p:nvSpPr>
        <p:spPr>
          <a:xfrm>
            <a:off x="311699" y="792449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TDCGAN generated “trucks” after 50 epochs: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4297587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378</Words>
  <Application>Microsoft Office PowerPoint</Application>
  <PresentationFormat>On-screen Show (16:9)</PresentationFormat>
  <Paragraphs>87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Frank Ruhl Libre</vt:lpstr>
      <vt:lpstr>Lato</vt:lpstr>
      <vt:lpstr>Montserrat</vt:lpstr>
      <vt:lpstr>Montserrat SemiBold</vt:lpstr>
      <vt:lpstr>Raleway</vt:lpstr>
      <vt:lpstr>Swiss</vt:lpstr>
      <vt:lpstr>NYU Elegant</vt:lpstr>
      <vt:lpstr>Optimization of the novel TDCGAN architecture</vt:lpstr>
      <vt:lpstr>Executive Summary: </vt:lpstr>
      <vt:lpstr>Executive Summary: </vt:lpstr>
      <vt:lpstr>Executive Summary: </vt:lpstr>
      <vt:lpstr>Approach: </vt:lpstr>
      <vt:lpstr>Approach: </vt:lpstr>
      <vt:lpstr>Approach: </vt:lpstr>
      <vt:lpstr>Main results: </vt:lpstr>
      <vt:lpstr>Main results: </vt:lpstr>
      <vt:lpstr>Conclusion:</vt:lpstr>
      <vt:lpstr>Github link: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Optimization of the novel TDCGAN architecture</dc:title>
  <dc:creator>Hizzane Deitus</dc:creator>
  <cp:lastModifiedBy>Hizzane Deitus</cp:lastModifiedBy>
  <cp:revision>30</cp:revision>
  <dcterms:modified xsi:type="dcterms:W3CDTF">2022-05-15T05:20:22Z</dcterms:modified>
</cp:coreProperties>
</file>